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3" r:id="rId13"/>
    <p:sldId id="270" r:id="rId14"/>
    <p:sldId id="271" r:id="rId15"/>
    <p:sldId id="269" r:id="rId16"/>
    <p:sldId id="272" r:id="rId17"/>
    <p:sldId id="265" r:id="rId18"/>
  </p:sldIdLst>
  <p:sldSz cx="12192000" cy="6858000"/>
  <p:notesSz cx="6858000" cy="9144000"/>
  <p:embeddedFontLst>
    <p:embeddedFont>
      <p:font typeface="Work Sans" pitchFamily="2" charset="0"/>
      <p:regular r:id="rId20"/>
      <p:bold r:id="rId21"/>
      <p:italic r:id="rId22"/>
      <p:boldItalic r:id="rId23"/>
    </p:embeddedFont>
    <p:embeddedFont>
      <p:font typeface="Work Sans Light" pitchFamily="2" charset="0"/>
      <p:regular r:id="rId24"/>
      <p:bold r:id="rId25"/>
      <p:italic r:id="rId26"/>
      <p:boldItalic r:id="rId27"/>
    </p:embeddedFont>
    <p:embeddedFont>
      <p:font typeface="Work Sans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v9K5PTdX4YFVRSfvcXI9FsKm/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43EEC96-F371-A673-6DFE-461874B7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D9512C78-8F92-C118-4AFA-021C75AB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D6BAD09D-E533-7762-CA81-B6401FBE4C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032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6B96338-C6AE-C5A5-9DA3-00907ABC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B3B1ACD5-849C-1F03-8A8D-F6BD9691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A5EDFBB-F026-3262-7358-52759F9C5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3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27AE56E5-0264-C61C-A002-FEFF35C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8F61B7DC-CB5F-38B4-10C4-CC7F97F30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559F343-6644-422E-9E83-A4DEF7D53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80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BF61F436-B2FD-548D-E652-A76EA6D7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9142EBD5-CD7B-5D21-56C4-AF7E4FFAD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38921630-8949-6342-1734-C822A4D64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097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CBCB4848-FD98-F89F-4AD9-DC5FFB1C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A17BBCD5-5A42-2174-7712-3738648FE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408C9DFD-33C4-D9EB-862C-106B12E96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4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3C2FFE7-7F77-DB0B-3C6E-41E247A6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E6DA0B5A-3B42-700F-B06B-6EBD3E4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0373D365-7686-B9A3-CDB2-4AE9D440B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4313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56BF846-424F-C72A-79B3-026CF5C0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>
            <a:extLst>
              <a:ext uri="{FF2B5EF4-FFF2-40B4-BE49-F238E27FC236}">
                <a16:creationId xmlns:a16="http://schemas.microsoft.com/office/drawing/2014/main" id="{4AABC2B3-4C67-B8E5-630C-4FCFE33EE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>
            <a:extLst>
              <a:ext uri="{FF2B5EF4-FFF2-40B4-BE49-F238E27FC236}">
                <a16:creationId xmlns:a16="http://schemas.microsoft.com/office/drawing/2014/main" id="{8467C50C-6913-3B69-3B0B-EEDC7F18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87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03_RECOLECCION%20DE%20INFORMACION/Recolecci&#243;n%20de%20Informaci&#243;n.xls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02_MAPA%20DE%20PROCESOS/Mapa%20de%20procesos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04_REQUISITOS%20FUNCIONALES%20Y%20NO%20FUNCIONALES/Historia%20de%20Usuarios.doc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R1o/SENA/blob/main/TRIMESTRE%20I/05_FORMATO%20DE%20CASOS%20DE%20USO/PL01%20-%20Casos%20Uso%20Extendido.docx.pdf" TargetMode="External"/><Relationship Id="rId3" Type="http://schemas.openxmlformats.org/officeDocument/2006/relationships/hyperlink" Target="https://github.com/SanR1o/SENA/tree/main/TRIMESTRE%20I/01_CONTEXTUALIZACION" TargetMode="External"/><Relationship Id="rId7" Type="http://schemas.openxmlformats.org/officeDocument/2006/relationships/hyperlink" Target="https://github.com/SanR1o/SENA/tree/main/TRIMESTRE%20I/05_FORMATO%20DE%20CASOS%20DE%20US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SanR1o/SENA/blob/main/TRIMESTRE%20I/04_REQUISITOS%20FUNCIONALES%20Y%20NO%20FUNCIONALES/Historia%20de%20Usuarios.pdf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github.com/SanR1o/SENA/blob/main/TRIMESTRE%20I/02_MAPA%20DE%20PROCESOS/Diagrama%20proceso%20Motion%20Parts.pd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SanR1o/SENA/tree/main/TRIMESTRE%20I/03_RECOLECCION%20DE%20INFORMACION" TargetMode="External"/><Relationship Id="rId9" Type="http://schemas.openxmlformats.org/officeDocument/2006/relationships/hyperlink" Target="https://github.com/SanR1o/SENA/tree/main/TRIMESTRE%20I/06_VALDACION%20DE%20REQUISIT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1133200" y="2967300"/>
            <a:ext cx="469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Motion Parts</a:t>
            </a:r>
            <a:endParaRPr sz="40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498775" y="2761828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8500325" y="2761825"/>
            <a:ext cx="2001600" cy="20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338" y="27618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4">
            <a:extLst>
              <a:ext uri="{FF2B5EF4-FFF2-40B4-BE49-F238E27FC236}">
                <a16:creationId xmlns:a16="http://schemas.microsoft.com/office/drawing/2014/main" id="{E999C96E-A648-308B-BE85-4CCD47571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075" y="2967300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1CB378E-2F2B-2C04-2FEC-44947246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46833AF8-33F9-4271-005C-86096E17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Levantamiento de información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4E2BEA57-532D-A28E-0AA9-C60F24EC0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845AEA6E-9B69-FE3C-800B-8E58E08C98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46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2E0C8B0-E084-4679-CA5E-6EE75D1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DE7343A3-69A0-0C13-4DAB-765483803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 de Procesos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863B1A5-7E7A-B192-1EEE-000147D511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C0F8E33-E745-B9DA-210A-9014808EE6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BC759E-96F5-4F59-E7C3-498844D6E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03" y="1514580"/>
            <a:ext cx="9605793" cy="52778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50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A8FC048-A5CE-BFEA-DDA0-D54DE4C0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7446A707-B521-22A3-DDAC-A956EDE9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Procesos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3A9BF26F-0647-71C8-9516-92D42ACE2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F33CDD78-1807-32F4-85E0-C4117A4901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8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C3DE393-2365-38F3-318C-DB338EE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8ED9A701-3481-0FD3-0601-6BFA6BA55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A76FB7-F20E-E4B6-B6CA-20A4B797A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993D0A1-B089-D18B-4D10-6C629F0343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1618ECFE-051B-1846-92EF-3008C851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9DC578BB-D06C-F903-8310-4609F2C40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 - Extendido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68AFFE6C-06DF-D52A-468E-AB8EDC2764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751D3303-21CC-6BBE-AA14-38BE520290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996FD65-279B-2629-203E-62D66ECF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A5FDC964-915E-A555-FFB1-31F1C8F7A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Historias de Usuario</a:t>
            </a:r>
            <a:endParaRPr sz="3600" u="sng" dirty="0">
              <a:solidFill>
                <a:schemeClr val="bg1"/>
              </a:solidFill>
            </a:endParaRPr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9B63563C-8EBA-8782-EEC3-F53B169EA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0BC9F7ED-30EC-68AC-9AAC-185E07616F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9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7B6194D6-04BC-A26F-E6DE-55F8438A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>
            <a:extLst>
              <a:ext uri="{FF2B5EF4-FFF2-40B4-BE49-F238E27FC236}">
                <a16:creationId xmlns:a16="http://schemas.microsoft.com/office/drawing/2014/main" id="{B97DA997-F922-FA5A-B8E0-7A8C5861A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Prototipo - Wireframes</a:t>
            </a:r>
            <a:endParaRPr sz="3600" u="sng" dirty="0"/>
          </a:p>
        </p:txBody>
      </p:sp>
      <p:pic>
        <p:nvPicPr>
          <p:cNvPr id="169" name="Google Shape;169;p10">
            <a:extLst>
              <a:ext uri="{FF2B5EF4-FFF2-40B4-BE49-F238E27FC236}">
                <a16:creationId xmlns:a16="http://schemas.microsoft.com/office/drawing/2014/main" id="{123C38D1-AF3B-22FB-C413-F3C9E360A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>
            <a:extLst>
              <a:ext uri="{FF2B5EF4-FFF2-40B4-BE49-F238E27FC236}">
                <a16:creationId xmlns:a16="http://schemas.microsoft.com/office/drawing/2014/main" id="{9B04AE62-AEC7-3663-1BDA-95D186D35C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/>
        </p:nvSpPr>
        <p:spPr>
          <a:xfrm>
            <a:off x="3252162" y="2053168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MX" sz="72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Motion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4168816" y="3654224"/>
            <a:ext cx="385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Riola Gomez Santiago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Pinzon Izaquita Camilo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Escobar Castro Juan</a:t>
            </a:r>
            <a:endParaRPr sz="1500" b="1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Peraza Pinzon Juan</a:t>
            </a:r>
            <a:endParaRPr sz="1900" b="1" i="0" u="none" strike="noStrike" cap="non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157468" y="174234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82520" y="1450571"/>
            <a:ext cx="3514740" cy="4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2332657"/>
            <a:ext cx="38544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tiene como objetivo desarrollar un sistema de ecommerce con facturación electrónica para Car Eléctricos La 64, una empresa mayorista de autopartes. La plataforma permitirá a los clientes consultar fácilmente el catálogo de productos, realizar compras en línea y automatizar la facturación, integrándose con el sistema MaiaERP para asegurar el cumplimiento fiscal. Además, optimizará la gestión de inventarios, el proceso de ventas y el rastreo de envíos, mejorando la eficiencia operativa y la experiencia del cliente, tanto a nivel nacional como internacional.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b="0" i="0" u="none" strike="noStrike" cap="non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Motion Parts</a:t>
            </a: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endParaRPr sz="4400" b="0" i="0" u="none" strike="noStrike" cap="none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26377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65325" y="3237797"/>
            <a:ext cx="2001600" cy="193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653025" y="2489551"/>
            <a:ext cx="45474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38" y="3258925"/>
            <a:ext cx="2001550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89" y="3448554"/>
            <a:ext cx="1943371" cy="151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217085" y="48084"/>
            <a:ext cx="3918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372303" y="1696102"/>
            <a:ext cx="11447400" cy="47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Car Eléctricos La 64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enfrenta un desafío significativo debido a la creciente demanda de clientes nacionales e internacionales que buscan acceder fácilmente a su catálogo de productos y realizar compras en línea. Actualmente, esta interacción se limita a la tienda física, lo que genera un cuello de botella en el manejo de la demanda y limita el alcance comercial. Aunque utilizan el sistema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gestionar inventarios y facturación electrónica, este no está integrado con una plataforma de comercio electrónico, lo que genera una desconexión operativa.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 las principales necesidades de la empresa se encuentra la sincronización automática del catálogo de productos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MaiaERP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que los clientes puedan explorar los artículos disponibles de manera organizada y actualizada. También es necesario implementar un sistema que facilite la compra en línea y permita la generación automática de las facturas electrónicas tras el pago y se envíen al cliente de manera inmediata. Además, se requiere gestionar los envíos mediante un módulo que proporcione a los clientes información sobre el estado de sus pedidos y permita rastrear las guías generadas por la transportadora.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Finalmente, la solución debe garantizar la sincronización en tiempo real entre la tienda física y la plataforma en línea para evitar desactualización del inventario. Este sistema integrado mejorará la experiencia del cliente, permitiéndole realizar transacciones de forma autónoma y tener acceso a información clara sobre sus compras, mientras optimiza la eficiencia operativa de la empresa.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9456" y="1708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MAIA CLOUD ERP – Tires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2132" y="6078670"/>
            <a:ext cx="3306003" cy="71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3796" y="170865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2652434" y="473816"/>
            <a:ext cx="62104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117987" y="190837"/>
            <a:ext cx="7178358" cy="4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001935" y="1078985"/>
            <a:ext cx="10188129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una plataforma de comercio electrónico para Car Eléctricos La 64 que permita gestionar el catálogo de productos, realizar compras en línea, generar facturación electrónica sincronizada con MaiaERP y proporcionar información sobre el estado de pedidos y envíos, asegurando la integración entre la tienda física y digital.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553627" y="2773327"/>
            <a:ext cx="7509689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1686871" y="2515400"/>
            <a:ext cx="7349080" cy="47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598932" y="3448022"/>
            <a:ext cx="1018812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Actualizar el Catálogo: Sincronizar automáticamente el catálogo de productos con MaiaERP en la plataforma e-commerce.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Facilitar Compras y Pagos: Implementar un carrito de compras con pagos en línea accesibles para clientes nacionales e internacionales.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Automatizar la Facturación: Integrar la generación automática de facturas electrónicas mediante la API de MaiaERP.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Gestionar Pedidos y Envíos: Crear un módulo para gestionar pedidos, generar guías de transporte y rastrear envíos.</a:t>
            </a:r>
            <a:endParaRPr dirty="0"/>
          </a:p>
          <a:p>
            <a:pPr marL="8001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Sincronizar Inventarios: Asegurar la actualización en tiempo real del inventario entre la tienda física y la plataforma digital. </a:t>
            </a:r>
            <a:endParaRPr sz="1600" b="0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372300" y="1779770"/>
            <a:ext cx="114474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 consiste en desarrollar una plataforma de comercio electrónico integrada con el sistema de gestión MaiaERP mediante una API, lo que permitirá sincronizar el catálogo de productos, la facturación electrónica y el inventario en tiempo real. Los clientes podrán realizar compras en línea, con opciones de pago seguras, y recibir automáticamente la facturación electrónica al confirmar su compra. Además, se integrará un sistema de gestión de pedidos que permitirá el seguimiento a través de las guías de transporte.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es crucial para Car Eléctricos La 64, ya que responderá a la creciente demanda de clientes, permitiendo a la empresa expandir su alcance y mejorar su competitividad en el mercado digital. La integración de MaiaERP con la tienda en línea optimizará los procesos de ventas, facturación y logística, reduciendo costos operativos, errores, y mejorando la experiencia del cliente al proporcionar una plataforma eficiente y moderna para la compra de autopartes.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1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‘’Con esta integración, Car Eléctricos La 64 no solo optimizará su gestión interna, sino que fortalecerá su presencia digital, lo que contribuirá al crecimiento de sus ventas y a la fidelización de clientes.’’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916" y="4500421"/>
            <a:ext cx="1308401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114" y="4500421"/>
            <a:ext cx="1442178" cy="151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349" y="4617538"/>
            <a:ext cx="2219558" cy="139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/>
          <p:nvPr/>
        </p:nvCxnSpPr>
        <p:spPr>
          <a:xfrm>
            <a:off x="4057650" y="5257729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/>
          <p:nvPr/>
        </p:nvCxnSpPr>
        <p:spPr>
          <a:xfrm>
            <a:off x="7296148" y="5252962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3414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68" name="Google Shape;168;p10"/>
          <p:cNvSpPr txBox="1"/>
          <p:nvPr/>
        </p:nvSpPr>
        <p:spPr>
          <a:xfrm>
            <a:off x="372300" y="1665727"/>
            <a:ext cx="11447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la facturación electrónica integrada con MaiaERP, automatizando la generación de facturas al realizar compras. Los usuarios podrán comprar productos en línea, gestionar devoluciones, y administrar su cuenta a través de la gestión de usuarios. El sistema también manejará el inventario, actualizando en tiempo real la disponibilidad de productos, y gestionará las ventas, creando órdenes y generando la facturación electrónica correspondiente. Además, se incluirá un módulo para el rastreo de envíos, permitiendo a los clientes verificar el estado de sus pedidos mediante las guías de transporte proporcionadas por la agencia asignada.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no gestionará la logística interna, como la preparación física de los pedidos o la administración del almacén, tareas que se realizarán manualmente. Tampoco gestionará directamente las pasarelas de pago, pero se integrará con plataformas de pago externas, ni permitirá ventas sin stock disponible.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será desarrollado en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utilizando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Spring Boot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backend y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Maven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gestión de dependencias, así como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PostgreSQL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base de datos. Para el frontend, se recomienda utilizar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Vue.js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junto con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Tailwind CSS 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diseño de interfaces responsivas. La arquitectura será basada en microservicios, siguiendo el patrón </a:t>
            </a:r>
            <a:r>
              <a:rPr lang="es-MX" sz="1600" b="1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MVC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la estructuración del código y facilitando la escalabilidad del sistema.</a:t>
            </a:r>
            <a:endParaRPr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 descr="Java Logo - símbolo, significado logotipo, historia, PNG"/>
          <p:cNvPicPr preferRelativeResize="0"/>
          <p:nvPr/>
        </p:nvPicPr>
        <p:blipFill rotWithShape="1">
          <a:blip r:embed="rId4">
            <a:alphaModFix/>
          </a:blip>
          <a:srcRect r="4546"/>
          <a:stretch/>
        </p:blipFill>
        <p:spPr>
          <a:xfrm>
            <a:off x="2883346" y="5693300"/>
            <a:ext cx="1343024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575" y="5964931"/>
            <a:ext cx="1881184" cy="48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 descr="Vue.js Logos - Mastering J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5848" y="5776367"/>
            <a:ext cx="1517641" cy="7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7">
            <a:alphaModFix/>
          </a:blip>
          <a:srcRect t="38000" b="38900"/>
          <a:stretch/>
        </p:blipFill>
        <p:spPr>
          <a:xfrm>
            <a:off x="8558829" y="5941736"/>
            <a:ext cx="3196415" cy="4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8829" y="233262"/>
            <a:ext cx="13856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40452D02-66E5-8013-3E49-1BA240375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8"/>
          <a:stretch/>
        </p:blipFill>
        <p:spPr bwMode="auto">
          <a:xfrm>
            <a:off x="4806428" y="5540666"/>
            <a:ext cx="1407555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888650" y="1967418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Plan de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Levantamiento de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Diagrama de Procesos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IEEE-830 o Historias de Usuario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Diagrama Casos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Casos de Uso Extendido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sng" strike="noStrike" cap="none" dirty="0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Prototipo No Funcional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634304" y="1581078"/>
            <a:ext cx="3239167" cy="347863"/>
            <a:chOff x="668953" y="1494678"/>
            <a:chExt cx="3239167" cy="347863"/>
          </a:xfrm>
        </p:grpSpPr>
        <p:sp>
          <p:nvSpPr>
            <p:cNvPr id="184" name="Google Shape;184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14"/>
          <p:cNvSpPr txBox="1"/>
          <p:nvPr/>
        </p:nvSpPr>
        <p:spPr>
          <a:xfrm>
            <a:off x="761476" y="4181698"/>
            <a:ext cx="3854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56234" y="3809557"/>
            <a:ext cx="3239167" cy="347863"/>
            <a:chOff x="668953" y="1494678"/>
            <a:chExt cx="3239167" cy="347863"/>
          </a:xfrm>
        </p:grpSpPr>
        <p:sp>
          <p:nvSpPr>
            <p:cNvPr id="188" name="Google Shape;18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91" name="Google Shape;19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5" name="Google Shape;19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199" name="Google Shape;19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 i="0" u="none" strike="noStrike" cap="none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 b="0" i="0" u="none" strike="noStrike" cap="non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75119" y="2401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63076" y="240150"/>
            <a:ext cx="138566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1087</Words>
  <Application>Microsoft Office PowerPoint</Application>
  <PresentationFormat>Panorámica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Work Sans Medium</vt:lpstr>
      <vt:lpstr>Work Sans</vt:lpstr>
      <vt:lpstr>Calibri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Levantamiento de información</vt:lpstr>
      <vt:lpstr>Mapa de Procesos</vt:lpstr>
      <vt:lpstr>Diagrama de Procesos</vt:lpstr>
      <vt:lpstr>Casos de Uso</vt:lpstr>
      <vt:lpstr>Casos de Uso - Extendido</vt:lpstr>
      <vt:lpstr>Historias de Usuario</vt:lpstr>
      <vt:lpstr>Prototipo - Wireframes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Administrador</cp:lastModifiedBy>
  <cp:revision>2</cp:revision>
  <dcterms:created xsi:type="dcterms:W3CDTF">2020-10-01T23:51:28Z</dcterms:created>
  <dcterms:modified xsi:type="dcterms:W3CDTF">2024-12-05T22:07:10Z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